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683" r:id="rId3"/>
    <p:sldId id="608" r:id="rId4"/>
    <p:sldId id="682" r:id="rId5"/>
    <p:sldId id="685" r:id="rId6"/>
    <p:sldId id="762" r:id="rId7"/>
    <p:sldId id="686" r:id="rId8"/>
    <p:sldId id="687" r:id="rId9"/>
    <p:sldId id="759" r:id="rId10"/>
    <p:sldId id="693" r:id="rId11"/>
    <p:sldId id="688" r:id="rId12"/>
    <p:sldId id="689" r:id="rId13"/>
    <p:sldId id="761" r:id="rId14"/>
    <p:sldId id="690" r:id="rId15"/>
    <p:sldId id="695" r:id="rId16"/>
    <p:sldId id="696" r:id="rId17"/>
    <p:sldId id="697" r:id="rId18"/>
    <p:sldId id="698" r:id="rId19"/>
    <p:sldId id="700" r:id="rId20"/>
    <p:sldId id="702" r:id="rId21"/>
    <p:sldId id="701" r:id="rId22"/>
    <p:sldId id="703" r:id="rId23"/>
    <p:sldId id="704" r:id="rId24"/>
    <p:sldId id="705" r:id="rId25"/>
    <p:sldId id="765" r:id="rId26"/>
    <p:sldId id="706" r:id="rId27"/>
    <p:sldId id="764" r:id="rId28"/>
    <p:sldId id="766" r:id="rId29"/>
    <p:sldId id="767" r:id="rId30"/>
    <p:sldId id="712" r:id="rId31"/>
    <p:sldId id="713" r:id="rId32"/>
    <p:sldId id="716" r:id="rId33"/>
    <p:sldId id="714" r:id="rId34"/>
    <p:sldId id="715" r:id="rId35"/>
    <p:sldId id="717" r:id="rId36"/>
    <p:sldId id="718" r:id="rId37"/>
    <p:sldId id="719" r:id="rId38"/>
    <p:sldId id="755" r:id="rId39"/>
    <p:sldId id="756" r:id="rId40"/>
    <p:sldId id="757" r:id="rId41"/>
    <p:sldId id="758" r:id="rId42"/>
    <p:sldId id="74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1" clrIdx="0">
    <p:extLst>
      <p:ext uri="{19B8F6BF-5375-455C-9EA6-DF929625EA0E}">
        <p15:presenceInfo xmlns:p15="http://schemas.microsoft.com/office/powerpoint/2012/main" userId="Alex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09C"/>
    <a:srgbClr val="FFE1E1"/>
    <a:srgbClr val="FFC5C5"/>
    <a:srgbClr val="FF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9" autoAdjust="0"/>
    <p:restoredTop sz="95984" autoAdjust="0"/>
  </p:normalViewPr>
  <p:slideViewPr>
    <p:cSldViewPr>
      <p:cViewPr varScale="1">
        <p:scale>
          <a:sx n="84" d="100"/>
          <a:sy n="84" d="100"/>
        </p:scale>
        <p:origin x="80" y="98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3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9" Type="http://schemas.openxmlformats.org/officeDocument/2006/relationships/slide" Target="slides/slide39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42" Type="http://schemas.openxmlformats.org/officeDocument/2006/relationships/slide" Target="slides/slide42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41" Type="http://schemas.openxmlformats.org/officeDocument/2006/relationships/slide" Target="slides/slide41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40" Type="http://schemas.openxmlformats.org/officeDocument/2006/relationships/slide" Target="slides/slide40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AE5AB1B-8F6A-4CCF-AF1F-1BB3945645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CE7C4F-5A24-4AA1-A67D-0FB2FD309F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FEF3C-73D7-409C-9AF7-A7982BA58D87}" type="datetimeFigureOut">
              <a:rPr lang="es-ES" smtClean="0"/>
              <a:t>18/01/2025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06E7764-D258-4564-BE52-F23F7CA2D1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B952FB4-44DB-469D-9631-363519BEF2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973B2-9E7B-45F5-B46C-95EAE66AD0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6662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89499-4C5B-4DDE-969A-9333FF39DBC5}" type="datetimeFigureOut">
              <a:rPr lang="es-ES" smtClean="0"/>
              <a:t>18/01/2025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DEF05-019F-44B5-B007-71678114EB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43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8873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0045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0295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494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5671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5756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81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0887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7059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7579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5668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1954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0617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0786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445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069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0524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3801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365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82668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5780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352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1550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3348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27045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04771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4390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47506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94728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7490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6089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551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6441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7857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5550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8158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822F16A-6DFB-4F84-81FC-898FC471C545}"/>
              </a:ext>
            </a:extLst>
          </p:cNvPr>
          <p:cNvSpPr txBox="1">
            <a:spLocks/>
          </p:cNvSpPr>
          <p:nvPr userDrawn="1"/>
        </p:nvSpPr>
        <p:spPr>
          <a:xfrm>
            <a:off x="581190" y="6492875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 cap="all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ÁLEX Torres 2024-25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-foundation.github.io/material-theme-builde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3.material.io/styles/typography/applying-type#fea95f28-348c-42ae-95e1-1c5bfd81952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3.material.io/styles/typography/type-scale-tokens#a734c6ed-634c-4abb-adb2-35daf0aed06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jetpack/compose/animation?hl=es-419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hyperlink" Target="https://developer.android.com/develop/ui/compose/animation/choose-api?hl=es-41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jetpack/compose/animation?hl=es-419#enter-exit-transitio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jetpack/compose/animation/customize?hl=es-419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jetpack/compose/animation/customize?hl=es-419#sprin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kotlin/androidx/compose/animation/core/package-summary#top-level-propertie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3.material.io/styles/color/roles#19e75989-7485-4f5b-a769-940c4e4364b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2210449"/>
          </a:xfrm>
        </p:spPr>
        <p:txBody>
          <a:bodyPr anchor="ctr">
            <a:noAutofit/>
          </a:bodyPr>
          <a:lstStyle/>
          <a:p>
            <a:pPr algn="ctr"/>
            <a:r>
              <a:rPr lang="es-ES" sz="6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UD7.2 – Navegación y Temas con</a:t>
            </a:r>
            <a:br>
              <a:rPr lang="es-ES" sz="6000" b="1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6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Jetpack Compose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99227" y="3916242"/>
            <a:ext cx="10993546" cy="1921327"/>
          </a:xfrm>
        </p:spPr>
        <p:txBody>
          <a:bodyPr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2º CFGS</a:t>
            </a:r>
            <a:b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de Aplicaciones Multiplataforma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s-ES" sz="16000" b="1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2024-25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60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Uso de los colores del tema Material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Para poder utilizar los colores definidos en el tema Material, ya sea el tema por defecto o una vez personalizada la paleta se debe hacer uso de la clase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MaterialTheme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56C7CCA-ADB0-4C98-9454-94B2FB735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4018371"/>
            <a:ext cx="4757283" cy="169462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333260C-6F8F-4B98-A43C-D66D321DA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591" y="4018371"/>
            <a:ext cx="3428897" cy="169462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734E9A3-6C66-4AD7-960E-878D3AC343F5}"/>
              </a:ext>
            </a:extLst>
          </p:cNvPr>
          <p:cNvCxnSpPr>
            <a:cxnSpLocks/>
          </p:cNvCxnSpPr>
          <p:nvPr/>
        </p:nvCxnSpPr>
        <p:spPr>
          <a:xfrm flipH="1">
            <a:off x="5015880" y="4149080"/>
            <a:ext cx="533342" cy="359601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E998514-2135-45D9-B36B-D4DB195A8CC4}"/>
              </a:ext>
            </a:extLst>
          </p:cNvPr>
          <p:cNvCxnSpPr>
            <a:cxnSpLocks/>
          </p:cNvCxnSpPr>
          <p:nvPr/>
        </p:nvCxnSpPr>
        <p:spPr>
          <a:xfrm flipH="1">
            <a:off x="5570487" y="4721326"/>
            <a:ext cx="533342" cy="359601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67096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Modificar el tema mediante la herramienta oficial de Material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La elección de una paleta de colores es algo primordial en una aplicación que requiere de un exhaustivo estudio.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Con los suficientes conocimientos de diseño se puede crear la paleta de manera manual.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Si no se dispone de esos conocimientos se puede usar la herramienta que ofrece Material3: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  <a:hlinkClick r:id="rId3"/>
              </a:rPr>
              <a:t>https://material-foundation.github.io/material-theme-builder/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esta herramienta se seleccionan los colores clave que se necesiten y automáticamente genera los tonos necesarios y muestra cómo se visualizarán en la aplicación.</a:t>
            </a:r>
          </a:p>
        </p:txBody>
      </p:sp>
    </p:spTree>
    <p:extLst>
      <p:ext uri="{BB962C8B-B14F-4D97-AF65-F5344CB8AC3E}">
        <p14:creationId xmlns:p14="http://schemas.microsoft.com/office/powerpoint/2010/main" val="280969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Modificar paleta de colores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4C24B0-77D5-45FF-A56D-736655152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03" y="1655086"/>
            <a:ext cx="5600288" cy="48287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5C7F5E4-DD50-4A23-A39E-1904B89CD17B}"/>
              </a:ext>
            </a:extLst>
          </p:cNvPr>
          <p:cNvCxnSpPr>
            <a:cxnSpLocks/>
          </p:cNvCxnSpPr>
          <p:nvPr/>
        </p:nvCxnSpPr>
        <p:spPr>
          <a:xfrm flipH="1">
            <a:off x="1998400" y="2447176"/>
            <a:ext cx="432048" cy="504056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79F862A-7AC5-4499-AC19-84870A4D07A7}"/>
              </a:ext>
            </a:extLst>
          </p:cNvPr>
          <p:cNvCxnSpPr>
            <a:cxnSpLocks/>
          </p:cNvCxnSpPr>
          <p:nvPr/>
        </p:nvCxnSpPr>
        <p:spPr>
          <a:xfrm flipH="1">
            <a:off x="975048" y="5754543"/>
            <a:ext cx="720080" cy="1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1EA18F65-81CB-4BBB-9A07-43787B45C354}"/>
              </a:ext>
            </a:extLst>
          </p:cNvPr>
          <p:cNvCxnSpPr>
            <a:cxnSpLocks/>
          </p:cNvCxnSpPr>
          <p:nvPr/>
        </p:nvCxnSpPr>
        <p:spPr>
          <a:xfrm flipH="1">
            <a:off x="967428" y="6229692"/>
            <a:ext cx="720080" cy="140896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EF628F45-58F9-4CC8-9752-2CCACDDB6643}"/>
              </a:ext>
            </a:extLst>
          </p:cNvPr>
          <p:cNvCxnSpPr>
            <a:cxnSpLocks/>
          </p:cNvCxnSpPr>
          <p:nvPr/>
        </p:nvCxnSpPr>
        <p:spPr>
          <a:xfrm flipH="1">
            <a:off x="1998400" y="3777600"/>
            <a:ext cx="488756" cy="470338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7E57FFF5-7C0F-44EF-A5E6-FC108CEFE0F2}"/>
              </a:ext>
            </a:extLst>
          </p:cNvPr>
          <p:cNvCxnSpPr>
            <a:cxnSpLocks/>
          </p:cNvCxnSpPr>
          <p:nvPr/>
        </p:nvCxnSpPr>
        <p:spPr>
          <a:xfrm flipH="1">
            <a:off x="4404048" y="2035983"/>
            <a:ext cx="720080" cy="1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49076DBD-E619-4B8F-A61E-E2C6655B9515}"/>
              </a:ext>
            </a:extLst>
          </p:cNvPr>
          <p:cNvCxnSpPr>
            <a:cxnSpLocks/>
          </p:cNvCxnSpPr>
          <p:nvPr/>
        </p:nvCxnSpPr>
        <p:spPr>
          <a:xfrm>
            <a:off x="4857428" y="1769283"/>
            <a:ext cx="682312" cy="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4" name="Imagen 33">
            <a:extLst>
              <a:ext uri="{FF2B5EF4-FFF2-40B4-BE49-F238E27FC236}">
                <a16:creationId xmlns:a16="http://schemas.microsoft.com/office/drawing/2014/main" id="{DC81B8CA-23EB-4F16-AA45-9471A0D00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909" y="1648195"/>
            <a:ext cx="5600288" cy="48425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9EF922F-73AF-4A2C-B473-E6BCA60723AB}"/>
              </a:ext>
            </a:extLst>
          </p:cNvPr>
          <p:cNvCxnSpPr>
            <a:cxnSpLocks/>
          </p:cNvCxnSpPr>
          <p:nvPr/>
        </p:nvCxnSpPr>
        <p:spPr>
          <a:xfrm>
            <a:off x="10488488" y="6345937"/>
            <a:ext cx="648072" cy="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36313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Modificar paleta de colores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BB034890-E22E-4612-AF5A-8575D3C2A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03" y="1655086"/>
            <a:ext cx="5600288" cy="48309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6A6C05EE-43A2-4958-B2C4-5FE05E5432BF}"/>
              </a:ext>
            </a:extLst>
          </p:cNvPr>
          <p:cNvCxnSpPr>
            <a:cxnSpLocks/>
          </p:cNvCxnSpPr>
          <p:nvPr/>
        </p:nvCxnSpPr>
        <p:spPr>
          <a:xfrm flipH="1">
            <a:off x="2027103" y="1903059"/>
            <a:ext cx="576064" cy="648072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D805B769-BB90-485C-A07C-1F366B6C8488}"/>
              </a:ext>
            </a:extLst>
          </p:cNvPr>
          <p:cNvCxnSpPr>
            <a:cxnSpLocks/>
          </p:cNvCxnSpPr>
          <p:nvPr/>
        </p:nvCxnSpPr>
        <p:spPr>
          <a:xfrm flipH="1">
            <a:off x="2027103" y="2377399"/>
            <a:ext cx="576064" cy="648072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EC2E0E7E-0946-4289-A25D-EAE2B34DED56}"/>
              </a:ext>
            </a:extLst>
          </p:cNvPr>
          <p:cNvCxnSpPr>
            <a:cxnSpLocks/>
          </p:cNvCxnSpPr>
          <p:nvPr/>
        </p:nvCxnSpPr>
        <p:spPr>
          <a:xfrm flipH="1">
            <a:off x="5801235" y="5617759"/>
            <a:ext cx="576064" cy="648072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24EE97A2-DADB-4C0D-BA8C-97661D4EF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160" y="1655085"/>
            <a:ext cx="3302059" cy="271001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16D6D512-2D77-4334-8D72-F8722DD250E6}"/>
              </a:ext>
            </a:extLst>
          </p:cNvPr>
          <p:cNvCxnSpPr>
            <a:cxnSpLocks/>
          </p:cNvCxnSpPr>
          <p:nvPr/>
        </p:nvCxnSpPr>
        <p:spPr>
          <a:xfrm>
            <a:off x="6168008" y="2720495"/>
            <a:ext cx="682312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E6C7FC0A-7661-4FFA-BED2-E77428492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117" y="4679127"/>
            <a:ext cx="2404591" cy="185040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E771125-10C3-4FB6-8077-19567ACCDD6F}"/>
              </a:ext>
            </a:extLst>
          </p:cNvPr>
          <p:cNvCxnSpPr>
            <a:cxnSpLocks/>
          </p:cNvCxnSpPr>
          <p:nvPr/>
        </p:nvCxnSpPr>
        <p:spPr>
          <a:xfrm>
            <a:off x="9927412" y="4509113"/>
            <a:ext cx="0" cy="432055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0E7D6AD3-9468-44BE-A3CC-D83418186EA8}"/>
              </a:ext>
            </a:extLst>
          </p:cNvPr>
          <p:cNvCxnSpPr>
            <a:cxnSpLocks/>
          </p:cNvCxnSpPr>
          <p:nvPr/>
        </p:nvCxnSpPr>
        <p:spPr>
          <a:xfrm flipH="1">
            <a:off x="10045575" y="3499399"/>
            <a:ext cx="576064" cy="648072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675772E4-21B5-4B54-B248-15273921D84B}"/>
              </a:ext>
            </a:extLst>
          </p:cNvPr>
          <p:cNvCxnSpPr>
            <a:cxnSpLocks/>
          </p:cNvCxnSpPr>
          <p:nvPr/>
        </p:nvCxnSpPr>
        <p:spPr>
          <a:xfrm>
            <a:off x="9048328" y="5506290"/>
            <a:ext cx="504056" cy="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33243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Modificar paleta de colores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Al exportar el tema creado en la aplicación web se obtiene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 archivo comprimido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material-theme.zip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con los archivos: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Color.kt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Se debe sustituir por el del proyecto indicando el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package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correcto.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Theme.kt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Se debe sustituir por el del proyecto indicando el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package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correcto y en la parte final del archivo se 	debe indicar el nombre correcto del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Theme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del proyecto.</a:t>
            </a: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Type.ky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Se debe sustituir por el del proyecto indicando el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package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correcto.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Si se eligieron fuentes, se debe copiar el contenido de la carpeta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del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zip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a la carpeta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del 	proyecto en Android Studio e importar las dependencias.</a:t>
            </a: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A15C04A-D161-4251-AB7D-B8EC87FF8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766" y="1145001"/>
            <a:ext cx="2404591" cy="185040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AA3429E6-34CC-4AF0-8BDD-DCF81D02AE1E}"/>
              </a:ext>
            </a:extLst>
          </p:cNvPr>
          <p:cNvCxnSpPr>
            <a:cxnSpLocks/>
          </p:cNvCxnSpPr>
          <p:nvPr/>
        </p:nvCxnSpPr>
        <p:spPr>
          <a:xfrm>
            <a:off x="9607629" y="1965364"/>
            <a:ext cx="504056" cy="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39168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6945509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Dynamic Color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Una característica muy importante en Material 3 es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Dynamic Color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algoritmo que permite generar colores derivados del fondo de pantalla que se disponga en el dispositivo.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Los proyectos Android Studio con Jetpack Compose habilitan por defecto Dynamic Color si el dispositivo tiene una versión e Android válida, esto se puede observar en el archivo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Theme.kt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Si se quiere desactivar simplemente se deben quitar las líneas de código que lo habilitan.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69E055B-18AD-4E45-B42E-2DCE995A4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938" y="2445151"/>
            <a:ext cx="4155419" cy="393305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BDB08D6-FCB5-43BB-9747-187AD30CF47B}"/>
              </a:ext>
            </a:extLst>
          </p:cNvPr>
          <p:cNvCxnSpPr>
            <a:cxnSpLocks/>
          </p:cNvCxnSpPr>
          <p:nvPr/>
        </p:nvCxnSpPr>
        <p:spPr>
          <a:xfrm flipV="1">
            <a:off x="6672064" y="3645024"/>
            <a:ext cx="1152128" cy="1944216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02873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Tipografía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Material 3 define 5 roles diferentes de tipografía con tres tamaño cada uno: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Cada uno de los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  <a:hlinkClick r:id="rId3"/>
              </a:rPr>
              <a:t>5 roles tiene una funcionalidad específica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2FB8A7-7434-4907-9A23-47397E2A1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010" y="2613660"/>
            <a:ext cx="3923980" cy="32457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67584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Tipografía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Para cada rol se definen 3 tamaños diferentes: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Se pueden consultar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  <a:hlinkClick r:id="rId3"/>
              </a:rPr>
              <a:t>las características detalladas de cada rol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8DE75F4-31E7-4D87-B145-BFFFBD7C5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555" y="1145001"/>
            <a:ext cx="3603802" cy="469681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0601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Uso de las tipografías del tema Material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Igual que con los colores, para usar las tipografías se debe hacer uso de la clase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MaterialTheme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6A6B165-96E7-47AC-B597-9FE9AE5FC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636" y="3645024"/>
            <a:ext cx="4944728" cy="19817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3A5D729-BBA3-49CB-8A40-3AC152845291}"/>
              </a:ext>
            </a:extLst>
          </p:cNvPr>
          <p:cNvCxnSpPr>
            <a:cxnSpLocks/>
          </p:cNvCxnSpPr>
          <p:nvPr/>
        </p:nvCxnSpPr>
        <p:spPr>
          <a:xfrm flipH="1">
            <a:off x="7398890" y="4219182"/>
            <a:ext cx="1296144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58543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Formas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Material 3 define una serie de formas que se le pueden aplicar a los componentes.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Con los componentes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Button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TextField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Card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… se observó que se aplicaba una forma alrededor de ellos.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Por defecto la forma predefinida en el tema de material es la forma redondeada, aunque las formas se pueden personalizar.</a:t>
            </a:r>
          </a:p>
        </p:txBody>
      </p:sp>
    </p:spTree>
    <p:extLst>
      <p:ext uri="{BB962C8B-B14F-4D97-AF65-F5344CB8AC3E}">
        <p14:creationId xmlns:p14="http://schemas.microsoft.com/office/powerpoint/2010/main" val="319631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8529685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unidad anterior se estudió cómo centralizar valores y con ello cómo poder crear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paleta de colores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dentro del archivo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values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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colors.xml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la que crear un tema para toda la aplicación.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Aunque este archivo es totalmente funcional no sigue las bases de Material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se debe evitar su uso.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Dentro de esa misma carpeta se encuentra el archivo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themes.xml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indica el tema base sobre el que se construye el tema de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Jetpack Compose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D8A177E-9BDE-4EB2-A2AE-B1466619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538" y="1161922"/>
            <a:ext cx="2526819" cy="521628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1F8A30-AF20-4B22-B37A-D8AACBF4F959}"/>
              </a:ext>
            </a:extLst>
          </p:cNvPr>
          <p:cNvCxnSpPr>
            <a:cxnSpLocks/>
          </p:cNvCxnSpPr>
          <p:nvPr/>
        </p:nvCxnSpPr>
        <p:spPr>
          <a:xfrm flipV="1">
            <a:off x="8773397" y="5409135"/>
            <a:ext cx="648072" cy="172931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5C9E55E0-41D9-4F3E-8C87-47CFD094E308}"/>
              </a:ext>
            </a:extLst>
          </p:cNvPr>
          <p:cNvSpPr/>
          <p:nvPr/>
        </p:nvSpPr>
        <p:spPr>
          <a:xfrm>
            <a:off x="9509847" y="5085184"/>
            <a:ext cx="1698721" cy="93610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9786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Uso de las formas del tema Material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Igual que con los colores, para usar las tipografías se debe hacer uso de la clase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MaterialTheme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3A5D729-BBA3-49CB-8A40-3AC152845291}"/>
              </a:ext>
            </a:extLst>
          </p:cNvPr>
          <p:cNvCxnSpPr>
            <a:cxnSpLocks/>
          </p:cNvCxnSpPr>
          <p:nvPr/>
        </p:nvCxnSpPr>
        <p:spPr>
          <a:xfrm flipH="1">
            <a:off x="7398890" y="4219182"/>
            <a:ext cx="1296144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FBC2F65B-9291-445C-89CC-2A1F61D3F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325" y="3573016"/>
            <a:ext cx="4095961" cy="219721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F220223-0366-461E-AF65-8AB105828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961" y="3961910"/>
            <a:ext cx="2676899" cy="141942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5F7E796-91C4-4697-8310-B6710B03C047}"/>
              </a:ext>
            </a:extLst>
          </p:cNvPr>
          <p:cNvCxnSpPr>
            <a:cxnSpLocks/>
          </p:cNvCxnSpPr>
          <p:nvPr/>
        </p:nvCxnSpPr>
        <p:spPr>
          <a:xfrm flipH="1">
            <a:off x="5528245" y="3955789"/>
            <a:ext cx="936104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1804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Formas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Las formas que se pueden definir pueden ser redondeadas o angulares y pueden ser simétricas o no.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793ECDF-FD87-4A7F-8A49-7B8E9AF4B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417" y="3052058"/>
            <a:ext cx="2325166" cy="332614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7A54394-343C-44B6-A155-74465B217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632" y="3717149"/>
            <a:ext cx="919439" cy="199596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199ADFD-1FB1-4CDB-951C-2F03AB158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929" y="3317492"/>
            <a:ext cx="1529318" cy="279527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03569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Modificar formas 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Shape.kt</a:t>
            </a: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Por defecto Android Studio no crea el archivo para personalizar las formas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Se deberá crear a mano dentro de la carpeta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theme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y dentro se añadirán las formas personalizadas.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Existen diferentes constructores para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RoundedCornerShape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y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CutCornerShape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32574F1-7A60-4C10-9DBF-59B4CACD5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088" y="3465101"/>
            <a:ext cx="2881824" cy="291310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BBA778B-C94A-4930-B2DB-05020D14524D}"/>
              </a:ext>
            </a:extLst>
          </p:cNvPr>
          <p:cNvCxnSpPr>
            <a:cxnSpLocks/>
          </p:cNvCxnSpPr>
          <p:nvPr/>
        </p:nvCxnSpPr>
        <p:spPr>
          <a:xfrm flipH="1" flipV="1">
            <a:off x="6744072" y="5013176"/>
            <a:ext cx="1944216" cy="36004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70930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Modificar formas 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Shape.kt</a:t>
            </a: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 continuación, se debe indicar en el archivo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Theme.kt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que se ha creado el archivo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Shape.kt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para que lo use en el tema de la aplicación.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 este punto se puede observar cómo se están cargando los tres subsistemas (color, tipografía y formas) en el tema de la aplicación.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2E3CF6F-C541-4B55-A089-8553C015C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832" y="3383105"/>
            <a:ext cx="2982336" cy="299510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2B5C33D7-BBE9-4E25-BADA-118A0D76E3A2}"/>
              </a:ext>
            </a:extLst>
          </p:cNvPr>
          <p:cNvCxnSpPr>
            <a:cxnSpLocks/>
          </p:cNvCxnSpPr>
          <p:nvPr/>
        </p:nvCxnSpPr>
        <p:spPr>
          <a:xfrm flipH="1">
            <a:off x="5727748" y="5861855"/>
            <a:ext cx="1584176" cy="92265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25713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Modificación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inline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de los parámetros del tema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 ocasiones se necesita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hacer variaciones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 los valores del tema de Material de la aplicación pero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sin modificar los valores del tema ni añadir valores nuevos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Mediante la función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copy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se realiza una "copia temporal" de la característica del tema aplicándole los parámetros que se desee para modificar dicha característica.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Dependiendo del tipo de característica (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colorScheme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typography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shapes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 sobre la que se utilice la función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copy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se podrán indicar unos u otros parámetros.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BF5D954-3C3B-4EE6-9E11-14C54F865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994" y="4983126"/>
            <a:ext cx="2948967" cy="154640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D99C7B4-582D-4ADB-9B4F-9AC9AE2FFA9F}"/>
              </a:ext>
            </a:extLst>
          </p:cNvPr>
          <p:cNvCxnSpPr>
            <a:cxnSpLocks/>
          </p:cNvCxnSpPr>
          <p:nvPr/>
        </p:nvCxnSpPr>
        <p:spPr>
          <a:xfrm flipH="1" flipV="1">
            <a:off x="5518470" y="5479789"/>
            <a:ext cx="110040" cy="441138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85CFDF21-1BB5-4593-AA85-F4EFAF777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1" y="5406905"/>
            <a:ext cx="2002204" cy="6988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10136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8529685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Barra de estado y barra de navegación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El sistema operativo Android ofrece dos barras que por defecto se muestran en las aplicaciones, la barra de estado (superior) y la barra de navegación (inferior).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El estilo de estas barras se configura dependiendo de los colores del tema de la aplicación.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Estas barras las ofrece el sistema operativo, así que para modificar su estilo independientemente del tema, se debe seguir un procedimiento específico.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711144-AA8F-4F72-A3CD-26BA9B05E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153" y="1145001"/>
            <a:ext cx="2472204" cy="523320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E943BFA-AA15-4F1E-87AF-9EF91133D74B}"/>
              </a:ext>
            </a:extLst>
          </p:cNvPr>
          <p:cNvCxnSpPr>
            <a:cxnSpLocks/>
          </p:cNvCxnSpPr>
          <p:nvPr/>
        </p:nvCxnSpPr>
        <p:spPr>
          <a:xfrm>
            <a:off x="8154204" y="1420728"/>
            <a:ext cx="1296144" cy="0"/>
          </a:xfrm>
          <a:prstGeom prst="straightConnector1">
            <a:avLst/>
          </a:prstGeom>
          <a:noFill/>
          <a:ln w="5715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B884454-EFDD-4C7E-BEA0-7BF350D0C347}"/>
              </a:ext>
            </a:extLst>
          </p:cNvPr>
          <p:cNvCxnSpPr>
            <a:cxnSpLocks/>
          </p:cNvCxnSpPr>
          <p:nvPr/>
        </p:nvCxnSpPr>
        <p:spPr>
          <a:xfrm>
            <a:off x="8154204" y="6165304"/>
            <a:ext cx="1296144" cy="0"/>
          </a:xfrm>
          <a:prstGeom prst="straightConnector1">
            <a:avLst/>
          </a:prstGeom>
          <a:noFill/>
          <a:ln w="5715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90999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Barra de estado y barra de navegación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Por defecto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Jetpack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Compose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configura la barra de estado (superior) y la barra de navegación (inferior) para que sean transparentes.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Esta acción se realiza mediante la función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enableEdgeToEdge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que se puede ver en la función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onCreate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del archivo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MainActivity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F9D3D3-DE01-4F32-B2FF-6C788DE0F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828" y="4305299"/>
            <a:ext cx="3872344" cy="207290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F511D2D-CB03-4913-8EB2-5977F0BEA6F7}"/>
              </a:ext>
            </a:extLst>
          </p:cNvPr>
          <p:cNvCxnSpPr>
            <a:cxnSpLocks/>
          </p:cNvCxnSpPr>
          <p:nvPr/>
        </p:nvCxnSpPr>
        <p:spPr>
          <a:xfrm>
            <a:off x="3406944" y="4979268"/>
            <a:ext cx="1296144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52173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Barra de estado y barra de navegación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La función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enableEdgeToEdge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se ha incorporado en las últimas versiones de Android Studio y probablemente tendrá modificaciones en el futuro para permitir una mayor configuración.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Esta función admite dos parámetros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statusBarStyle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y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navigationBarStyle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que permiten cambiar el color de las barras y el estilo de los botones.</a:t>
            </a:r>
          </a:p>
        </p:txBody>
      </p:sp>
    </p:spTree>
    <p:extLst>
      <p:ext uri="{BB962C8B-B14F-4D97-AF65-F5344CB8AC3E}">
        <p14:creationId xmlns:p14="http://schemas.microsoft.com/office/powerpoint/2010/main" val="3297834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Colores de la barra de estado y de la barra de navegación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SystemBarStyle.light</a:t>
            </a: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Indica que el color de la barra debe ser claro para contrastar con los iconos que automáticamente se configurarán de un color oscuro.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El primer parámetro es el color a aplicar a la barra.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El segundo parámetro debe ser un color oscuro para el caso de que el dispositivo no tenga modo claro.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SystemBarStyle.dark</a:t>
            </a: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Indica que el color de la barra debe ser oscuro para contrastar con los iconos que automáticamente se configurarán de un color oscuro.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El parámetro es el color a aplicar a la barra.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BF25BA7-51DA-4981-BC14-80B7B492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408" y="1700808"/>
            <a:ext cx="8151183" cy="12570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880473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Ocultar la barra de estado y de la barra de navegación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Sipueden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ocultar la barra de estado, la barra de navegación o ambas a la vez.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Para ello dentro de la función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onCreate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del archivo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MainActivity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se pueden añadir las siguientes instrucciones: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C2D696F-F109-42DF-B95A-4A73B6504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144" y="3494327"/>
            <a:ext cx="8123711" cy="288387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325360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8529685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crea un proyecto en Android Studio por defecto se crea un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tema Jetpack Compose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propio basado en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 puede personalizar.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archivos de este tema se encuentran dentro de la carpeta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ui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theme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partir de ahora para configurar el tema de la aplicación se hará uso de estos archivos.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D8A177E-9BDE-4EB2-A2AE-B1466619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538" y="1161922"/>
            <a:ext cx="2526819" cy="521628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1F8A30-AF20-4B22-B37A-D8AACBF4F959}"/>
              </a:ext>
            </a:extLst>
          </p:cNvPr>
          <p:cNvCxnSpPr>
            <a:cxnSpLocks/>
          </p:cNvCxnSpPr>
          <p:nvPr/>
        </p:nvCxnSpPr>
        <p:spPr>
          <a:xfrm flipV="1">
            <a:off x="9336360" y="3400085"/>
            <a:ext cx="648072" cy="172931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5C9E55E0-41D9-4F3E-8C87-47CFD094E308}"/>
              </a:ext>
            </a:extLst>
          </p:cNvPr>
          <p:cNvSpPr/>
          <p:nvPr/>
        </p:nvSpPr>
        <p:spPr>
          <a:xfrm>
            <a:off x="9509847" y="5085184"/>
            <a:ext cx="1698721" cy="93610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ED51BA3-7DEB-423A-B012-092EDFFE69FA}"/>
              </a:ext>
            </a:extLst>
          </p:cNvPr>
          <p:cNvSpPr/>
          <p:nvPr/>
        </p:nvSpPr>
        <p:spPr>
          <a:xfrm>
            <a:off x="9984432" y="2780928"/>
            <a:ext cx="1512168" cy="129614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50D238F-3B4D-4159-B705-CC0C9EAC7B12}"/>
              </a:ext>
            </a:extLst>
          </p:cNvPr>
          <p:cNvCxnSpPr>
            <a:cxnSpLocks/>
          </p:cNvCxnSpPr>
          <p:nvPr/>
        </p:nvCxnSpPr>
        <p:spPr>
          <a:xfrm flipV="1">
            <a:off x="10747867" y="4987376"/>
            <a:ext cx="504056" cy="504055"/>
          </a:xfrm>
          <a:prstGeom prst="straightConnector1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2514096-2F7F-4219-9222-9ECEF74FBC4B}"/>
              </a:ext>
            </a:extLst>
          </p:cNvPr>
          <p:cNvCxnSpPr>
            <a:cxnSpLocks/>
          </p:cNvCxnSpPr>
          <p:nvPr/>
        </p:nvCxnSpPr>
        <p:spPr>
          <a:xfrm>
            <a:off x="10820691" y="4987376"/>
            <a:ext cx="358409" cy="601864"/>
          </a:xfrm>
          <a:prstGeom prst="straightConnector1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21703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Animaciones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7521573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Jetpack Compose dispone de una serie de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  <a:hlinkClick r:id="rId3"/>
              </a:rPr>
              <a:t>API's para crear animaciones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en los componentes de la interfaz.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 la documentación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Jetpack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Compose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se puede ver un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  <a:hlinkClick r:id="rId4"/>
              </a:rPr>
              <a:t>diagrama para saber qué tipo de animación se necesita según cada caso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 continuación, se van a mostrar algunos ejemplos de uso de las API's de animación, si se quiere más información sobre su uso se debe consultar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  <a:hlinkClick r:id="rId3"/>
              </a:rPr>
              <a:t>la documentación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026" name="Picture 2" descr="Diagrama de flujo que describe el árbol de decisión para elegir la API de Animation apropiada">
            <a:extLst>
              <a:ext uri="{FF2B5EF4-FFF2-40B4-BE49-F238E27FC236}">
                <a16:creationId xmlns:a16="http://schemas.microsoft.com/office/drawing/2014/main" id="{356BCDF5-81AC-4607-8500-E304F0BBD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827" y="1145000"/>
            <a:ext cx="3558530" cy="5384535"/>
          </a:xfrm>
          <a:prstGeom prst="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329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Animaciones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animate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*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AsState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Mediante esta API se puede crear una animación entre dos valores, Android se encarga de crear la animación desde el valor inicial hasta el valor final.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El * se puede sustituir por cualquiera de los siguientes tipos: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Float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Color,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Dp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Size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Offset,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IntOffset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y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InstSize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C8320AD-2B3A-40E0-A8D2-6862CE541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81" y="4293096"/>
            <a:ext cx="7764448" cy="189198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AD0415B-5455-40AB-9E76-E79B1C6F7D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46" t="33385" r="13945" b="53489"/>
          <a:stretch/>
        </p:blipFill>
        <p:spPr>
          <a:xfrm>
            <a:off x="9192343" y="4005064"/>
            <a:ext cx="2332075" cy="90022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7C3E0E9-166C-440B-B709-4FFB1ACA47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17" t="33385" r="14374" b="53489"/>
          <a:stretch/>
        </p:blipFill>
        <p:spPr>
          <a:xfrm>
            <a:off x="9192344" y="5477984"/>
            <a:ext cx="2332075" cy="90022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E31B471-FF92-4E9D-B76A-4C0E98432944}"/>
              </a:ext>
            </a:extLst>
          </p:cNvPr>
          <p:cNvCxnSpPr>
            <a:cxnSpLocks/>
          </p:cNvCxnSpPr>
          <p:nvPr/>
        </p:nvCxnSpPr>
        <p:spPr>
          <a:xfrm>
            <a:off x="10291682" y="4895842"/>
            <a:ext cx="0" cy="603407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708B673-0C90-4447-A3A3-475B22616C1F}"/>
              </a:ext>
            </a:extLst>
          </p:cNvPr>
          <p:cNvCxnSpPr>
            <a:cxnSpLocks/>
          </p:cNvCxnSpPr>
          <p:nvPr/>
        </p:nvCxnSpPr>
        <p:spPr>
          <a:xfrm flipV="1">
            <a:off x="10488488" y="4874577"/>
            <a:ext cx="0" cy="603407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47962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Animaciones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animate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*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AsState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6F617D-35BE-4742-85D8-6B9171FC3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74" y="1821712"/>
            <a:ext cx="6330452" cy="45564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747957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Animaciones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AnimatedVisibility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Permite ocultar y mostrar componentes.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2C2C9D-3D92-4DAB-B9ED-5749CB9EB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50" y="2468467"/>
            <a:ext cx="5765210" cy="39097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F2ECB57-0E6B-48E2-A21D-0C7CDDC64F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0" t="29000" r="7759" b="56300"/>
          <a:stretch/>
        </p:blipFill>
        <p:spPr>
          <a:xfrm>
            <a:off x="8256240" y="2468467"/>
            <a:ext cx="2208937" cy="81177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987A59E-0F6B-4A85-9DEB-594EAC557A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19" t="29000" r="7758" b="56300"/>
          <a:stretch/>
        </p:blipFill>
        <p:spPr>
          <a:xfrm>
            <a:off x="8256241" y="5566435"/>
            <a:ext cx="2208936" cy="81177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D857E87-FAA8-4703-8045-AF7B6B2B8C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27" t="5933" r="6676" b="-289"/>
          <a:stretch/>
        </p:blipFill>
        <p:spPr>
          <a:xfrm>
            <a:off x="8256240" y="4558412"/>
            <a:ext cx="2208937" cy="78069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BE8B109-8BAE-4F79-B911-8363253687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90" t="10305" r="7102" b="-28675"/>
          <a:stretch/>
        </p:blipFill>
        <p:spPr>
          <a:xfrm>
            <a:off x="8256240" y="3519315"/>
            <a:ext cx="2208937" cy="81177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588EE40-57F4-48DC-8A27-27F4FC6D6B84}"/>
              </a:ext>
            </a:extLst>
          </p:cNvPr>
          <p:cNvCxnSpPr>
            <a:cxnSpLocks/>
          </p:cNvCxnSpPr>
          <p:nvPr/>
        </p:nvCxnSpPr>
        <p:spPr>
          <a:xfrm>
            <a:off x="10704512" y="3140968"/>
            <a:ext cx="0" cy="2580848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EBD9D144-416F-4DB7-A1D8-FCA16931EAA3}"/>
              </a:ext>
            </a:extLst>
          </p:cNvPr>
          <p:cNvCxnSpPr>
            <a:cxnSpLocks/>
          </p:cNvCxnSpPr>
          <p:nvPr/>
        </p:nvCxnSpPr>
        <p:spPr>
          <a:xfrm flipV="1">
            <a:off x="8040216" y="3043387"/>
            <a:ext cx="0" cy="257540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88272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Animaciones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AnimatedVisibility</a:t>
            </a: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 la documentación se puede ver que la animación de entrada por defecto consiste en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oscurecer-expandir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y la de salida por defecto consiste en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atenuar-contraer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Mediante los parámetros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enter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y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exit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se pueden configurar estas animaciones.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											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fadeIn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			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fadeOut</a:t>
            </a: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											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slideIn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			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slideOut</a:t>
            </a: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											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slideInHorizontally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slideOutHorizontally</a:t>
            </a: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											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slideInVertically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	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slideOutVertically</a:t>
            </a: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											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scaleIn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			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scaleOut</a:t>
            </a: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											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expandIn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		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shrinkOut</a:t>
            </a: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											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expandHorizontally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shrinkHorizontally</a:t>
            </a: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											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expandVertically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	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shrinkVertically</a:t>
            </a: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											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  <a:hlinkClick r:id="rId3"/>
              </a:rPr>
              <a:t>ver animaciones ejemplo</a:t>
            </a: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9544D39-F9B7-4B40-A77D-F4C04AD5C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43" y="3429000"/>
            <a:ext cx="5790162" cy="244827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655757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Animaciones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6081413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AnimatedContent</a:t>
            </a: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(experimental, en el futuro podría sufrir cambios o desaparecer)</a:t>
            </a: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Anima todo el contenido de un componente, por defecto la animación es oscurecer-agrandar.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CAF92C6-C429-46AF-98CA-7200F1BA0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13" y="1145002"/>
            <a:ext cx="4951418" cy="523320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DDC929-097D-4D75-8514-5C36D3BBCC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2" r="20055"/>
          <a:stretch/>
        </p:blipFill>
        <p:spPr>
          <a:xfrm>
            <a:off x="2092768" y="3306735"/>
            <a:ext cx="2933161" cy="72832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3483142-F07A-4B48-BAFA-9069B606F9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40" r="20321"/>
          <a:stretch/>
        </p:blipFill>
        <p:spPr>
          <a:xfrm>
            <a:off x="2092769" y="4450943"/>
            <a:ext cx="2933160" cy="8064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B160999-E6B1-4024-A39F-BE4A60BF93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2" r="20545"/>
          <a:stretch/>
        </p:blipFill>
        <p:spPr>
          <a:xfrm>
            <a:off x="2092769" y="5673321"/>
            <a:ext cx="2933160" cy="70488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80B1063-86FA-44EE-A306-B6568878935D}"/>
              </a:ext>
            </a:extLst>
          </p:cNvPr>
          <p:cNvCxnSpPr>
            <a:cxnSpLocks/>
          </p:cNvCxnSpPr>
          <p:nvPr/>
        </p:nvCxnSpPr>
        <p:spPr>
          <a:xfrm flipV="1">
            <a:off x="4799856" y="4610604"/>
            <a:ext cx="0" cy="487168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89229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Animaciones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Crossfade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Convierte el contenido de un componente en otro, mezclándolos durante la animación.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C8A9B16-3C52-4D2F-9C4A-EABD5827A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22" y="3198312"/>
            <a:ext cx="5018060" cy="239898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6A0C639-EFD1-49CE-AEB4-73A5D4A61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419" y="2417269"/>
            <a:ext cx="4668598" cy="396107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482321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Animaciones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Modifier.animateContentSize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Android animará el componente cuando su tamaño cambie a causa de que su contenido cambie de tamaño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96C4EDE-4EE7-41B3-BBB6-6983BA664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375" y="2711222"/>
            <a:ext cx="4507250" cy="366698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57002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Animaciones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Personalizar animaciones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Las animaciones por defecto están configuradas de una manera, pero se pueden personalizar.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Existe el parámetro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animationSpec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que se puede utilizar en: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animate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*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AsState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Crossfade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y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Modifier.animateContentSize</a:t>
            </a: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fadeX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slideX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scaleX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expandX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y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shrinkX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permitidos en los parámetros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enter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y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exit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de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AnimatedContent</a:t>
            </a: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fadeX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slideX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scaleX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expandX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y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shrinkX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permitidos en el parámetro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transitionSpec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de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AnimatedContent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Se pueden consultar todos los detalles de cómo personalizar las animaciones en la documentación: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  <a:hlinkClick r:id="rId3"/>
              </a:rPr>
              <a:t>https://developer.android.com/jetpack/compose/animation/customize?hl=es-419</a:t>
            </a: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 continuación, se muestran algunos ejemplos básicos.</a:t>
            </a:r>
          </a:p>
        </p:txBody>
      </p:sp>
    </p:spTree>
    <p:extLst>
      <p:ext uri="{BB962C8B-B14F-4D97-AF65-F5344CB8AC3E}">
        <p14:creationId xmlns:p14="http://schemas.microsoft.com/office/powerpoint/2010/main" val="45122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Animaciones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Personalizar animaciones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Animación basada en físicas: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  <a:hlinkClick r:id="rId3"/>
              </a:rPr>
              <a:t>spring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(muelle)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dampingRatio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indica el rebote al llegar al valor destino.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stiffness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indica la velocidad a la que se mueve hacia el valor destino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A4FEF8E-4B44-4141-90B7-FCC613376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591" y="2780928"/>
            <a:ext cx="6664818" cy="187220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81302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tema se define dentro del archivo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Theme.kt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 contenido es el siguiente: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27A9C7EB-DA4F-46BB-B802-6B790866E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11" t="31037" b="48256"/>
          <a:stretch/>
        </p:blipFill>
        <p:spPr>
          <a:xfrm>
            <a:off x="5723327" y="1886826"/>
            <a:ext cx="1789407" cy="109758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A358D54-4F73-42DD-8703-57E50122483E}"/>
              </a:ext>
            </a:extLst>
          </p:cNvPr>
          <p:cNvCxnSpPr>
            <a:cxnSpLocks/>
          </p:cNvCxnSpPr>
          <p:nvPr/>
        </p:nvCxnSpPr>
        <p:spPr>
          <a:xfrm flipH="1">
            <a:off x="4583832" y="2642535"/>
            <a:ext cx="1728193" cy="0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7B559F32-C7BA-4B0E-A7C0-9EEA960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628801"/>
            <a:ext cx="3843776" cy="4869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E72A0758-EB0A-413E-A542-4AE275F50CA8}"/>
              </a:ext>
            </a:extLst>
          </p:cNvPr>
          <p:cNvCxnSpPr>
            <a:cxnSpLocks/>
          </p:cNvCxnSpPr>
          <p:nvPr/>
        </p:nvCxnSpPr>
        <p:spPr>
          <a:xfrm flipH="1">
            <a:off x="2006033" y="5819641"/>
            <a:ext cx="867810" cy="152229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C7453E9-D098-494C-8E42-B6590D08A4DA}"/>
              </a:ext>
            </a:extLst>
          </p:cNvPr>
          <p:cNvCxnSpPr>
            <a:cxnSpLocks/>
          </p:cNvCxnSpPr>
          <p:nvPr/>
        </p:nvCxnSpPr>
        <p:spPr>
          <a:xfrm flipH="1" flipV="1">
            <a:off x="1928454" y="6115322"/>
            <a:ext cx="624164" cy="252029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BD880556-F95F-472A-B8FB-80EE37AB1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825" y="2119605"/>
            <a:ext cx="2907887" cy="11497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09E8803-92CD-466C-B013-C9267AF14FB5}"/>
              </a:ext>
            </a:extLst>
          </p:cNvPr>
          <p:cNvCxnSpPr>
            <a:cxnSpLocks/>
          </p:cNvCxnSpPr>
          <p:nvPr/>
        </p:nvCxnSpPr>
        <p:spPr>
          <a:xfrm>
            <a:off x="7147718" y="2435618"/>
            <a:ext cx="1523042" cy="0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4A090E7B-7CE1-4413-947D-7AE1B2574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656" y="3539198"/>
            <a:ext cx="2144748" cy="284500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D3E5250C-93A3-41A0-A7DB-DAD3FABEE7A3}"/>
              </a:ext>
            </a:extLst>
          </p:cNvPr>
          <p:cNvCxnSpPr>
            <a:cxnSpLocks/>
          </p:cNvCxnSpPr>
          <p:nvPr/>
        </p:nvCxnSpPr>
        <p:spPr>
          <a:xfrm>
            <a:off x="6744072" y="2984411"/>
            <a:ext cx="0" cy="505590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27134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Animaciones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Personalizar animaciones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Animación basada en duración: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tween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(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between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  <a:hlinkClick r:id="rId3"/>
              </a:rPr>
              <a:t>easing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indica cómo se realiza la animación entre los dos valores.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Permite el parámetro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delayMillis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para esperar antes de iniciar la animación.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4DC7760-378E-4FE8-BCBA-63F6F9D08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891" y="2780928"/>
            <a:ext cx="6802217" cy="1872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65846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Animaciones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Personalizar animaciones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Repetir animación basada en duración (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tween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Con cantidad de repeticiones					Infinitas repeticiones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C8F2A18-A721-4EAD-BAC1-3579EEAE9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03"/>
          <a:stretch/>
        </p:blipFill>
        <p:spPr>
          <a:xfrm>
            <a:off x="857318" y="3501008"/>
            <a:ext cx="4748400" cy="193691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98D027E-FB4B-4F8A-A1E5-676E29EF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83" y="3501008"/>
            <a:ext cx="4746672" cy="17646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365324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Práctica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Actividad 5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Colorea </a:t>
            </a:r>
            <a:r>
              <a:rPr lang="es-ES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navegación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709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tema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Theme.kt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divide en tres subsistemas: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Color.kt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paleta de colores.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Type.kt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tipografía de letras.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Shape.kt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formas (este archivo no se crea por defecto).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realizan cambios en cualquiera de estos tres archivos, se podrán ver los resultados automáticamente en los componentes de la aplicación Jetpack Compose que implementen Material3.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03E4D0-B226-4BFD-B1A3-28F3E8251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11" t="31037" b="48256"/>
          <a:stretch/>
        </p:blipFill>
        <p:spPr>
          <a:xfrm>
            <a:off x="4804649" y="3140968"/>
            <a:ext cx="2582702" cy="15841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15170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Modificar el tema por defecto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Para modificar los valores del tema por defecto simplemente se deben añadir o modificar los necesarios en los archivos de la carpeta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theme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Se debe consultar la documentación para conocer qué parámetros se deben de utilizar.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También se pueden utilizar herramientas para generar el contenido de estos archivos, esta opción siempre es la más recomendada para que el tema tenga una coherencia y no contenga errores.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8150CB6-C349-4642-8E41-E8FD1C1A2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11" t="31037" b="48256"/>
          <a:stretch/>
        </p:blipFill>
        <p:spPr>
          <a:xfrm>
            <a:off x="4804649" y="2852936"/>
            <a:ext cx="2582702" cy="15841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71046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Paleta de colores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Se compone de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6 colores clave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en la imagen siguiente se pueden ver los 5 colores clave del tema por defecto de Material 3 a los que se suma un color clave para errores.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Cada color se debe definir en 13 tonos diferentes desde 0 (negro) hasta 100 (blanco)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Cinco colores clave del modelo de referencia para crear un tema en M3.">
            <a:extLst>
              <a:ext uri="{FF2B5EF4-FFF2-40B4-BE49-F238E27FC236}">
                <a16:creationId xmlns:a16="http://schemas.microsoft.com/office/drawing/2014/main" id="{6A282861-14CA-4E75-AE12-1820769CDC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2" t="18292" r="11310" b="14639"/>
          <a:stretch/>
        </p:blipFill>
        <p:spPr bwMode="auto">
          <a:xfrm>
            <a:off x="1919536" y="2780928"/>
            <a:ext cx="6264697" cy="1584176"/>
          </a:xfrm>
          <a:prstGeom prst="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3 tones derived from a key color. ">
            <a:extLst>
              <a:ext uri="{FF2B5EF4-FFF2-40B4-BE49-F238E27FC236}">
                <a16:creationId xmlns:a16="http://schemas.microsoft.com/office/drawing/2014/main" id="{E42157EB-165E-4334-9084-50A8A27F1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" t="32607" r="6892" b="29351"/>
          <a:stretch/>
        </p:blipFill>
        <p:spPr bwMode="auto">
          <a:xfrm>
            <a:off x="2927648" y="5157192"/>
            <a:ext cx="7992889" cy="1008112"/>
          </a:xfrm>
          <a:prstGeom prst="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5233EBC-4A7A-42DC-81DD-A291B0C89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360" y="2996952"/>
            <a:ext cx="798793" cy="9256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211147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Paleta de colores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Para cada uno de los 6 colores clave se deben elegir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4 tonalidades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que en total generan 24 colores y cada uno tiene asociado un nombre y un número.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Cuatro colores tonales de colores primario, secundario y terciario para los colores del modelo de referencia.">
            <a:extLst>
              <a:ext uri="{FF2B5EF4-FFF2-40B4-BE49-F238E27FC236}">
                <a16:creationId xmlns:a16="http://schemas.microsoft.com/office/drawing/2014/main" id="{F4133D28-BC54-45C8-8E13-E9498F375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" r="5096"/>
          <a:stretch/>
        </p:blipFill>
        <p:spPr bwMode="auto">
          <a:xfrm>
            <a:off x="518643" y="3067413"/>
            <a:ext cx="5442505" cy="1559476"/>
          </a:xfrm>
          <a:prstGeom prst="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atro colores tonales de colores neutros del modelo de referencia.">
            <a:extLst>
              <a:ext uri="{FF2B5EF4-FFF2-40B4-BE49-F238E27FC236}">
                <a16:creationId xmlns:a16="http://schemas.microsoft.com/office/drawing/2014/main" id="{79824BB6-F22F-4890-8723-4402E31AC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" t="8401" r="3716" b="7858"/>
          <a:stretch/>
        </p:blipFill>
        <p:spPr bwMode="auto">
          <a:xfrm>
            <a:off x="3584762" y="4835615"/>
            <a:ext cx="5442507" cy="1192116"/>
          </a:xfrm>
          <a:prstGeom prst="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red color assigned as error and contrasting accent colors.">
            <a:extLst>
              <a:ext uri="{FF2B5EF4-FFF2-40B4-BE49-F238E27FC236}">
                <a16:creationId xmlns:a16="http://schemas.microsoft.com/office/drawing/2014/main" id="{F3593A4B-A9FF-489C-A287-7F3EB90B1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3044" r="7459" b="26146"/>
          <a:stretch/>
        </p:blipFill>
        <p:spPr bwMode="auto">
          <a:xfrm>
            <a:off x="6230854" y="3045317"/>
            <a:ext cx="5442503" cy="1192398"/>
          </a:xfrm>
          <a:prstGeom prst="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6397353-F69D-4778-B254-E1E98CBA006B}"/>
              </a:ext>
            </a:extLst>
          </p:cNvPr>
          <p:cNvCxnSpPr>
            <a:cxnSpLocks/>
          </p:cNvCxnSpPr>
          <p:nvPr/>
        </p:nvCxnSpPr>
        <p:spPr>
          <a:xfrm flipH="1" flipV="1">
            <a:off x="8882594" y="4022569"/>
            <a:ext cx="784090" cy="342535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FC1A4B5-30FC-44FD-BE9A-5F6E16A06423}"/>
              </a:ext>
            </a:extLst>
          </p:cNvPr>
          <p:cNvCxnSpPr>
            <a:cxnSpLocks/>
          </p:cNvCxnSpPr>
          <p:nvPr/>
        </p:nvCxnSpPr>
        <p:spPr>
          <a:xfrm flipV="1">
            <a:off x="839416" y="4365105"/>
            <a:ext cx="0" cy="720079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3158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Paleta de colores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Significado de los nombres de las tonalidades: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obtener más información de cuándo usar cada color clave en la documentación oficial de Material: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Color roles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B351CF-12CB-49C3-890E-544F7CC48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602" y="2492896"/>
            <a:ext cx="7750795" cy="297722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01873213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16856</TotalTime>
  <Words>1989</Words>
  <Application>Microsoft Office PowerPoint</Application>
  <PresentationFormat>Panorámica</PresentationFormat>
  <Paragraphs>357</Paragraphs>
  <Slides>42</Slides>
  <Notes>36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7" baseType="lpstr">
      <vt:lpstr>Arial</vt:lpstr>
      <vt:lpstr>Calibri</vt:lpstr>
      <vt:lpstr>Gill Sans MT</vt:lpstr>
      <vt:lpstr>Wingdings 2</vt:lpstr>
      <vt:lpstr>Dividendo</vt:lpstr>
      <vt:lpstr>UD7.2 – Navegación y Temas con Jetpack Compose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UD7.2 – Navegación y Temas con - PMDM</dc:title>
  <dc:creator>Alex Torres</dc:creator>
  <cp:lastModifiedBy>Alex</cp:lastModifiedBy>
  <cp:revision>735</cp:revision>
  <dcterms:created xsi:type="dcterms:W3CDTF">2019-09-01T11:20:16Z</dcterms:created>
  <dcterms:modified xsi:type="dcterms:W3CDTF">2025-01-19T16:45:19Z</dcterms:modified>
</cp:coreProperties>
</file>